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478" r:id="rId5"/>
    <p:sldId id="2477" r:id="rId6"/>
    <p:sldId id="2494" r:id="rId7"/>
    <p:sldId id="2493" r:id="rId8"/>
    <p:sldId id="2497" r:id="rId9"/>
    <p:sldId id="2495" r:id="rId10"/>
    <p:sldId id="245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033" autoAdjust="0"/>
  </p:normalViewPr>
  <p:slideViewPr>
    <p:cSldViewPr snapToGrid="0">
      <p:cViewPr varScale="1">
        <p:scale>
          <a:sx n="106" d="100"/>
          <a:sy n="106" d="100"/>
        </p:scale>
        <p:origin x="732" y="10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05/01/2022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05/01/2022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merakianalytics.com/riot/lol/resources/latest/en-US/" TargetMode="External"/><Relationship Id="rId2" Type="http://schemas.openxmlformats.org/officeDocument/2006/relationships/hyperlink" Target="https://developer.riotgames.com/docs/lol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hyperlink" Target="https://www.communitydragon.org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Who is the Best League of Legends Champion?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Riot API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Slide Deck</a:t>
            </a:r>
          </a:p>
        </p:txBody>
      </p:sp>
    </p:spTree>
    <p:extLst>
      <p:ext uri="{BB962C8B-B14F-4D97-AF65-F5344CB8AC3E}">
        <p14:creationId xmlns:p14="http://schemas.microsoft.com/office/powerpoint/2010/main" val="3702810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9" y="391735"/>
            <a:ext cx="5533389" cy="1435947"/>
          </a:xfrm>
        </p:spPr>
        <p:txBody>
          <a:bodyPr/>
          <a:lstStyle/>
          <a:p>
            <a:pPr algn="ctr"/>
            <a:r>
              <a:rPr lang="en-US" sz="3600" b="1" dirty="0"/>
              <a:t>What is the purpose of this course?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4671" y="2416061"/>
            <a:ext cx="5940467" cy="346170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Learning to use the Riot API is a bit of a struggle. There's very few resources out there and they're not very structured.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i="1" dirty="0"/>
              <a:t>“The Riot API Bootcamp Course is designed to take you from no knowledge up to building your own app.”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F6DFB43-C99D-4245-B2B8-DBC56A69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71" y="287113"/>
            <a:ext cx="2117907" cy="1645190"/>
          </a:xfrm>
          <a:prstGeom prst="rect">
            <a:avLst/>
          </a:prstGeom>
        </p:spPr>
      </p:pic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6337170E-31FE-46F9-A0AF-0496BBF14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574" y="2376308"/>
            <a:ext cx="1172676" cy="1172676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5C64F73-866E-40E3-8395-DEBA04A2D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03" y="5443073"/>
            <a:ext cx="1172676" cy="110146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6003EB8-E348-4FE3-8337-F088A9831A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79" t="29182" r="13225" b="27518"/>
          <a:stretch/>
        </p:blipFill>
        <p:spPr>
          <a:xfrm>
            <a:off x="2686803" y="4107652"/>
            <a:ext cx="2339922" cy="789408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B112F87-9170-44C1-AED7-9C4CE59F75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24" t="19935" r="16743" b="21683"/>
          <a:stretch/>
        </p:blipFill>
        <p:spPr>
          <a:xfrm>
            <a:off x="803328" y="4050028"/>
            <a:ext cx="1659643" cy="1118587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2A46A081-1096-42DB-B266-50E4DE0E80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144" t="41379" r="61361" b="41166"/>
          <a:stretch/>
        </p:blipFill>
        <p:spPr>
          <a:xfrm>
            <a:off x="1094155" y="5438717"/>
            <a:ext cx="1077988" cy="111515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DCF38030-EB8D-4507-8B55-20D6E32C58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8300" y1="52450" x2="51333" y2="48150"/>
                        <a14:foregroundMark x1="35633" y1="37000" x2="37867" y2="31350"/>
                        <a14:foregroundMark x1="57267" y1="27850" x2="63500" y2="28200"/>
                        <a14:foregroundMark x1="65133" y1="59050" x2="62033" y2="69900"/>
                        <a14:foregroundMark x1="38300" y1="68850" x2="37933" y2="68850"/>
                        <a14:backgroundMark x1="42700" y1="38950" x2="42700" y2="38950"/>
                      </a14:backgroundRemoval>
                    </a14:imgEffect>
                  </a14:imgLayer>
                </a14:imgProps>
              </a:ext>
            </a:extLst>
          </a:blip>
          <a:srcRect l="32510" t="24466" r="31357" b="24634"/>
          <a:stretch/>
        </p:blipFill>
        <p:spPr>
          <a:xfrm>
            <a:off x="3434330" y="2328677"/>
            <a:ext cx="1312893" cy="123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6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4BA8418F-8203-42D4-9392-B2EBC59DF999}"/>
              </a:ext>
            </a:extLst>
          </p:cNvPr>
          <p:cNvSpPr txBox="1">
            <a:spLocks/>
          </p:cNvSpPr>
          <p:nvPr/>
        </p:nvSpPr>
        <p:spPr>
          <a:xfrm>
            <a:off x="546307" y="137828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Riot API Bootcamp syllabus</a:t>
            </a:r>
            <a:endParaRPr lang="en-US" sz="8000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ED1731EA-9D9B-430B-BEC4-5699A810607F}"/>
              </a:ext>
            </a:extLst>
          </p:cNvPr>
          <p:cNvSpPr txBox="1">
            <a:spLocks/>
          </p:cNvSpPr>
          <p:nvPr/>
        </p:nvSpPr>
        <p:spPr>
          <a:xfrm>
            <a:off x="377632" y="1085291"/>
            <a:ext cx="6688994" cy="545016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Basics (Python, GitHub, Notepad++)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Resources to get started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an environment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Downloading GitHub repos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JSON explanation &amp; Notepad++ example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read csv file, convert to data frame, create graphs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Riot API introduction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is an API?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access &amp; Registering your App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end points are there/what data is available?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Explanation of </a:t>
            </a:r>
            <a:r>
              <a:rPr lang="en-US" dirty="0" err="1"/>
              <a:t>puuid</a:t>
            </a:r>
            <a:r>
              <a:rPr lang="en-US" dirty="0"/>
              <a:t>/account name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make an API call on the website &amp; download the data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Automating API interactions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Introduction to libraries (Cassiopeia, Riot Watcher)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help (documentation, Discord)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automate an API call using a library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Single Endpoint Data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in-depth match analysis, leaderboards)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Code example- getting challenger leaderboard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request last 25 games for an account and determine the most common champion(s)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Large Scale Data Collection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match history of top 50 players)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 process pipeline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Comparing 1 file approach vs. functions across files approach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determine number of roles (TOP, MID, </a:t>
            </a:r>
            <a:r>
              <a:rPr lang="en-US" i="1" dirty="0" err="1"/>
              <a:t>etc</a:t>
            </a:r>
            <a:r>
              <a:rPr lang="en-US" i="1" dirty="0"/>
              <a:t>) on the challenger ladder using the last 5 games</a:t>
            </a:r>
            <a:endParaRPr lang="en-US" sz="1600" b="1" i="1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E23F871-3699-4F32-A39A-E0F28CDBFC95}"/>
              </a:ext>
            </a:extLst>
          </p:cNvPr>
          <p:cNvSpPr/>
          <p:nvPr/>
        </p:nvSpPr>
        <p:spPr>
          <a:xfrm rot="5400000">
            <a:off x="7354363" y="3439273"/>
            <a:ext cx="3286125" cy="1419225"/>
          </a:xfrm>
          <a:prstGeom prst="rightArrow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A0644D4B-765C-4B37-9AC1-F397D272CB02}"/>
              </a:ext>
            </a:extLst>
          </p:cNvPr>
          <p:cNvSpPr txBox="1">
            <a:spLocks/>
          </p:cNvSpPr>
          <p:nvPr/>
        </p:nvSpPr>
        <p:spPr>
          <a:xfrm>
            <a:off x="6897768" y="1586713"/>
            <a:ext cx="4199317" cy="919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spc="300" dirty="0"/>
              <a:t>5 Modules </a:t>
            </a:r>
            <a:r>
              <a:rPr lang="en-US" spc="300" dirty="0"/>
              <a:t>covering core topics</a:t>
            </a:r>
            <a:br>
              <a:rPr lang="en-US" spc="300" dirty="0"/>
            </a:br>
            <a:r>
              <a:rPr lang="en-US" b="1" spc="300" dirty="0"/>
              <a:t>Project</a:t>
            </a:r>
            <a:r>
              <a:rPr lang="en-US" spc="300" dirty="0"/>
              <a:t> at the end of each </a:t>
            </a:r>
          </a:p>
        </p:txBody>
      </p:sp>
    </p:spTree>
    <p:extLst>
      <p:ext uri="{BB962C8B-B14F-4D97-AF65-F5344CB8AC3E}">
        <p14:creationId xmlns:p14="http://schemas.microsoft.com/office/powerpoint/2010/main" val="1113014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9" name="Rectangle 11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14C6CF-D263-4337-B4BF-5C2FAA8F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262" y="339664"/>
            <a:ext cx="7791962" cy="6642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does the Riot API Provide?</a:t>
            </a:r>
          </a:p>
        </p:txBody>
      </p:sp>
      <p:grpSp>
        <p:nvGrpSpPr>
          <p:cNvPr id="130" name="Group 112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114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2" name="Text Placeholder 5">
            <a:extLst>
              <a:ext uri="{FF2B5EF4-FFF2-40B4-BE49-F238E27FC236}">
                <a16:creationId xmlns:a16="http://schemas.microsoft.com/office/drawing/2014/main" id="{7668DEAB-6CB6-4CCE-A3D7-E66A97B55976}"/>
              </a:ext>
            </a:extLst>
          </p:cNvPr>
          <p:cNvSpPr txBox="1">
            <a:spLocks/>
          </p:cNvSpPr>
          <p:nvPr/>
        </p:nvSpPr>
        <p:spPr>
          <a:xfrm>
            <a:off x="569169" y="1617681"/>
            <a:ext cx="5431234" cy="472166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dirty="0"/>
              <a:t>Info can be downloaded as a JSON file via the Riot API web portal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https://developer.riotgames.com/docs/lol</a:t>
            </a:r>
            <a:endParaRPr lang="en-US" sz="2000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Not always the most accurate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Format changes constantly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Assets scattered in different places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Community projects</a:t>
            </a:r>
          </a:p>
          <a:p>
            <a:pPr lvl="1">
              <a:lnSpc>
                <a:spcPct val="90000"/>
              </a:lnSpc>
            </a:pPr>
            <a:r>
              <a:rPr lang="en-US" sz="1900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https://cdn.merakianalytics.com/riot/lol/resources/latest/en-US/</a:t>
            </a:r>
            <a:endParaRPr lang="en-US" sz="1900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1900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https://www.communitydragon.org/</a:t>
            </a:r>
            <a:endParaRPr lang="en-US" sz="1900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0B164D-52DE-4A24-A159-5A6B5090F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403" y="1617681"/>
            <a:ext cx="5981690" cy="429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210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AB03EC-2F83-4185-B1D3-62F88F31B0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45334" y="1024807"/>
            <a:ext cx="8090626" cy="4571318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39F20264-0432-4D18-B7B6-857A01F269B7}"/>
              </a:ext>
            </a:extLst>
          </p:cNvPr>
          <p:cNvSpPr txBox="1">
            <a:spLocks/>
          </p:cNvSpPr>
          <p:nvPr/>
        </p:nvSpPr>
        <p:spPr>
          <a:xfrm>
            <a:off x="3845334" y="4737507"/>
            <a:ext cx="8090626" cy="85861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1800" dirty="0">
                <a:solidFill>
                  <a:srgbClr val="FFFFFF"/>
                </a:solidFill>
              </a:rPr>
              <a:t>Raw Riot API data for </a:t>
            </a:r>
            <a:r>
              <a:rPr lang="en-US" sz="1800" dirty="0" err="1">
                <a:solidFill>
                  <a:srgbClr val="FFFFFF"/>
                </a:solidFill>
              </a:rPr>
              <a:t>Aatrox</a:t>
            </a: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14C6CF-D263-4337-B4BF-5C2FAA8F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does the Riot API Provide?</a:t>
            </a:r>
          </a:p>
        </p:txBody>
      </p:sp>
    </p:spTree>
    <p:extLst>
      <p:ext uri="{BB962C8B-B14F-4D97-AF65-F5344CB8AC3E}">
        <p14:creationId xmlns:p14="http://schemas.microsoft.com/office/powerpoint/2010/main" val="2585115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46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200" kern="1200" spc="3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Automating an API request</a:t>
            </a:r>
            <a:endParaRPr lang="en-US" sz="3200" kern="1200" spc="3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EA0DDB0C-8226-4D2B-B945-8678F28A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51164" y="586822"/>
            <a:ext cx="600263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800" b="1" dirty="0"/>
              <a:t>DEMONSTRATION with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/>
              <a:t>Riot Watcher, </a:t>
            </a:r>
            <a:r>
              <a:rPr lang="en-US" sz="1800" dirty="0" err="1"/>
              <a:t>DataDragonApi</a:t>
            </a:r>
            <a:r>
              <a:rPr lang="en-US" sz="1800" dirty="0"/>
              <a:t> end point</a:t>
            </a:r>
          </a:p>
          <a:p>
            <a:pPr marL="0" indent="0">
              <a:lnSpc>
                <a:spcPct val="90000"/>
              </a:lnSpc>
              <a:buNone/>
            </a:pPr>
            <a:endParaRPr lang="en-US" sz="1800" i="1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800" i="1" dirty="0"/>
              <a:t>Python library for interacting with Riot API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69ADDB-1CDB-4A2C-919C-37952A1DA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688" y="2629312"/>
            <a:ext cx="7574902" cy="386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832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117750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Contact me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8B504D6-42FF-46FE-973D-0090C82BA8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0382" r="20382"/>
          <a:stretch/>
        </p:blipFill>
        <p:spPr>
          <a:xfrm>
            <a:off x="0" y="0"/>
            <a:ext cx="5416550" cy="6858000"/>
          </a:xfrm>
          <a:prstGeom prst="rect">
            <a:avLst/>
          </a:prstGeom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8508C583-5B5C-4662-BBDE-32233952D294}"/>
              </a:ext>
            </a:extLst>
          </p:cNvPr>
          <p:cNvSpPr txBox="1">
            <a:spLocks/>
          </p:cNvSpPr>
          <p:nvPr/>
        </p:nvSpPr>
        <p:spPr>
          <a:xfrm>
            <a:off x="5987994" y="3304736"/>
            <a:ext cx="5669280" cy="176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It is my hope that this course is easy to understand and follow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US" spc="300" dirty="0"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Have a question or want additional details? </a:t>
            </a:r>
            <a:br>
              <a:rPr lang="en-US" spc="300" dirty="0">
                <a:cs typeface="Biome Light" panose="020B0303030204020804" pitchFamily="34" charset="0"/>
              </a:rPr>
            </a:br>
            <a:r>
              <a:rPr lang="en-US" spc="300" dirty="0">
                <a:cs typeface="Biome Light" panose="020B0303030204020804" pitchFamily="34" charset="0"/>
              </a:rPr>
              <a:t>Just reach out! 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D24098D-8713-4018-B548-2C0B006E65B4}"/>
              </a:ext>
            </a:extLst>
          </p:cNvPr>
          <p:cNvSpPr txBox="1">
            <a:spLocks/>
          </p:cNvSpPr>
          <p:nvPr/>
        </p:nvSpPr>
        <p:spPr>
          <a:xfrm>
            <a:off x="6095999" y="5321123"/>
            <a:ext cx="5453270" cy="677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i="1" dirty="0"/>
              <a:t>If you want to know more about my work (</a:t>
            </a:r>
            <a:r>
              <a:rPr lang="en-US" sz="2000" b="1" i="1" dirty="0" err="1"/>
              <a:t>LoL</a:t>
            </a:r>
            <a:r>
              <a:rPr lang="en-US" sz="2000" b="1" i="1" dirty="0"/>
              <a:t> Genius) or have questions about something you’re building, LMK!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C9DA4-AC09-4043-AD04-0CC89E5D5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16" y="2049377"/>
            <a:ext cx="3705742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16c05727-aa75-4e4a-9b5f-8a80a1165891"/>
    <ds:schemaRef ds:uri="http://schemas.microsoft.com/office/infopath/2007/PartnerControls"/>
    <ds:schemaRef ds:uri="71af3243-3dd4-4a8d-8c0d-dd76da1f02a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792</TotalTime>
  <Words>453</Words>
  <Application>Microsoft Office PowerPoint</Application>
  <PresentationFormat>Widescreen</PresentationFormat>
  <Paragraphs>63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Wingdings</vt:lpstr>
      <vt:lpstr>Office Theme</vt:lpstr>
      <vt:lpstr>Who is the Best League of Legends Champion?</vt:lpstr>
      <vt:lpstr>What is the purpose of this course?</vt:lpstr>
      <vt:lpstr>PowerPoint Presentation</vt:lpstr>
      <vt:lpstr>What does the Riot API Provide?</vt:lpstr>
      <vt:lpstr>What does the Riot API Provide?</vt:lpstr>
      <vt:lpstr>Automating an API request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LoLGenius</dc:title>
  <dc:creator>compute</dc:creator>
  <cp:lastModifiedBy>Author</cp:lastModifiedBy>
  <cp:revision>64</cp:revision>
  <dcterms:created xsi:type="dcterms:W3CDTF">2020-12-14T19:35:28Z</dcterms:created>
  <dcterms:modified xsi:type="dcterms:W3CDTF">2022-05-01T21:45:37Z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